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6388" autoAdjust="0"/>
  </p:normalViewPr>
  <p:slideViewPr>
    <p:cSldViewPr>
      <p:cViewPr>
        <p:scale>
          <a:sx n="66" d="100"/>
          <a:sy n="66" d="100"/>
        </p:scale>
        <p:origin x="36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5CAD2-9C69-421D-A0DF-709625083905}" type="datetimeFigureOut">
              <a:rPr lang="en-MY" smtClean="0"/>
              <a:t>24/1/2014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A5862-05D2-4FB4-93C3-106AA18E75D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9403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9504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baseline="0" dirty="0" smtClean="0"/>
              <a:t>Make note of force calculation being inclusive of gravitational effects.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A5862-05D2-4FB4-93C3-106AA18E75D5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08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3E5C-9333-4305-AAA4-12E6461E30CA}" type="slidenum">
              <a:rPr lang="en-MY" smtClean="0">
                <a:solidFill>
                  <a:srgbClr val="93A299">
                    <a:lumMod val="50000"/>
                  </a:srgbClr>
                </a:solidFill>
              </a:rPr>
              <a:pPr/>
              <a:t>‹#›</a:t>
            </a:fld>
            <a:endParaRPr lang="en-MY" dirty="0">
              <a:solidFill>
                <a:srgbClr val="93A299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3E5C-9333-4305-AAA4-12E6461E30CA}" type="slidenum">
              <a:rPr lang="en-MY" smtClean="0">
                <a:solidFill>
                  <a:srgbClr val="564B3C"/>
                </a:solidFill>
              </a:rPr>
              <a:pPr/>
              <a:t>‹#›</a:t>
            </a:fld>
            <a:endParaRPr lang="en-MY" dirty="0">
              <a:solidFill>
                <a:srgbClr val="564B3C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3E5C-9333-4305-AAA4-12E6461E30CA}" type="slidenum">
              <a:rPr lang="en-MY" smtClean="0">
                <a:solidFill>
                  <a:srgbClr val="564B3C"/>
                </a:solidFill>
              </a:rPr>
              <a:pPr/>
              <a:t>‹#›</a:t>
            </a:fld>
            <a:endParaRPr lang="en-MY" dirty="0">
              <a:solidFill>
                <a:srgbClr val="564B3C"/>
              </a:solidFill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3E5C-9333-4305-AAA4-12E6461E30CA}" type="slidenum">
              <a:rPr lang="en-MY" smtClean="0">
                <a:solidFill>
                  <a:srgbClr val="564B3C"/>
                </a:solidFill>
              </a:rPr>
              <a:pPr/>
              <a:t>‹#›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3E5C-9333-4305-AAA4-12E6461E30CA}" type="slidenum">
              <a:rPr lang="en-MY" smtClean="0">
                <a:solidFill>
                  <a:srgbClr val="564B3C"/>
                </a:solidFill>
              </a:rPr>
              <a:pPr/>
              <a:t>‹#›</a:t>
            </a:fld>
            <a:endParaRPr lang="en-MY" dirty="0">
              <a:solidFill>
                <a:srgbClr val="564B3C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3E5C-9333-4305-AAA4-12E6461E30CA}" type="slidenum">
              <a:rPr lang="en-MY" smtClean="0">
                <a:solidFill>
                  <a:srgbClr val="564B3C"/>
                </a:solidFill>
              </a:rPr>
              <a:pPr/>
              <a:t>‹#›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3E5C-9333-4305-AAA4-12E6461E30CA}" type="slidenum">
              <a:rPr lang="en-MY" smtClean="0">
                <a:solidFill>
                  <a:srgbClr val="564B3C"/>
                </a:solidFill>
              </a:rPr>
              <a:pPr/>
              <a:t>‹#›</a:t>
            </a:fld>
            <a:endParaRPr lang="en-MY" dirty="0">
              <a:solidFill>
                <a:srgbClr val="564B3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3E5C-9333-4305-AAA4-12E6461E30CA}" type="slidenum">
              <a:rPr lang="en-MY" smtClean="0">
                <a:solidFill>
                  <a:srgbClr val="564B3C"/>
                </a:solidFill>
              </a:rPr>
              <a:pPr/>
              <a:t>‹#›</a:t>
            </a:fld>
            <a:endParaRPr lang="en-MY" dirty="0">
              <a:solidFill>
                <a:srgbClr val="564B3C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3E5C-9333-4305-AAA4-12E6461E30CA}" type="slidenum">
              <a:rPr lang="en-MY" smtClean="0">
                <a:solidFill>
                  <a:srgbClr val="564B3C"/>
                </a:solidFill>
              </a:rPr>
              <a:pPr/>
              <a:t>‹#›</a:t>
            </a:fld>
            <a:endParaRPr lang="en-MY" dirty="0">
              <a:solidFill>
                <a:srgbClr val="564B3C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3E5C-9333-4305-AAA4-12E6461E30CA}" type="slidenum">
              <a:rPr lang="en-MY" smtClean="0">
                <a:solidFill>
                  <a:srgbClr val="564B3C"/>
                </a:solidFill>
              </a:rPr>
              <a:pPr/>
              <a:t>‹#›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3E5C-9333-4305-AAA4-12E6461E30CA}" type="slidenum">
              <a:rPr lang="en-MY" smtClean="0">
                <a:solidFill>
                  <a:srgbClr val="564B3C"/>
                </a:solidFill>
              </a:rPr>
              <a:pPr/>
              <a:t>‹#›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B7E43DF-4E19-4B5C-8671-F69CAC473FE0}" type="datetimeFigureOut">
              <a:rPr lang="en-MY" smtClean="0">
                <a:solidFill>
                  <a:srgbClr val="564B3C"/>
                </a:solidFill>
              </a:rPr>
              <a:pPr/>
              <a:t>24/1/2014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4AE3E5C-9333-4305-AAA4-12E6461E30CA}" type="slidenum">
              <a:rPr lang="en-MY" smtClean="0">
                <a:solidFill>
                  <a:srgbClr val="564B3C"/>
                </a:solidFill>
              </a:rPr>
              <a:pPr/>
              <a:t>‹#›</a:t>
            </a:fld>
            <a:endParaRPr lang="en-MY" dirty="0">
              <a:solidFill>
                <a:srgbClr val="564B3C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asara.org/benchmarks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 smtClean="0">
                <a:solidFill>
                  <a:schemeClr val="tx1"/>
                </a:solidFill>
              </a:rPr>
              <a:t>By Thomas </a:t>
            </a:r>
            <a:r>
              <a:rPr lang="en-MY" dirty="0" err="1" smtClean="0">
                <a:solidFill>
                  <a:schemeClr val="tx1"/>
                </a:solidFill>
              </a:rPr>
              <a:t>Loke</a:t>
            </a:r>
            <a:r>
              <a:rPr lang="en-MY" dirty="0" smtClean="0">
                <a:solidFill>
                  <a:schemeClr val="tx1"/>
                </a:solidFill>
              </a:rPr>
              <a:t> (University of Western Australia)</a:t>
            </a:r>
          </a:p>
          <a:p>
            <a:r>
              <a:rPr lang="en-MY" i="1" dirty="0" smtClean="0">
                <a:solidFill>
                  <a:schemeClr val="tx1"/>
                </a:solidFill>
              </a:rPr>
              <a:t>Supervised by: </a:t>
            </a:r>
            <a:r>
              <a:rPr lang="en-MY" i="1" dirty="0" err="1" smtClean="0">
                <a:solidFill>
                  <a:schemeClr val="tx1"/>
                </a:solidFill>
              </a:rPr>
              <a:t>Prof.</a:t>
            </a:r>
            <a:r>
              <a:rPr lang="en-MY" i="1" dirty="0" smtClean="0">
                <a:solidFill>
                  <a:schemeClr val="tx1"/>
                </a:solidFill>
              </a:rPr>
              <a:t> </a:t>
            </a:r>
            <a:r>
              <a:rPr lang="en-MY" i="1" dirty="0" err="1" smtClean="0">
                <a:solidFill>
                  <a:schemeClr val="tx1"/>
                </a:solidFill>
              </a:rPr>
              <a:t>Hisashi</a:t>
            </a:r>
            <a:r>
              <a:rPr lang="en-MY" i="1" dirty="0" smtClean="0">
                <a:solidFill>
                  <a:schemeClr val="tx1"/>
                </a:solidFill>
              </a:rPr>
              <a:t> Okumura</a:t>
            </a:r>
            <a:endParaRPr lang="en-MY" i="1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Optimized numerical simulation of temperature-controlled systems</a:t>
            </a:r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7282" y="2590800"/>
                <a:ext cx="8486758" cy="42377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Choose parameters: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𝑁</m:t>
                    </m:r>
                    <m:r>
                      <a:rPr lang="en-MY" sz="2000" b="0" i="1" smtClean="0">
                        <a:latin typeface="Cambria Math"/>
                      </a:rPr>
                      <m:t>=500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𝜌</m:t>
                    </m:r>
                    <m:r>
                      <a:rPr lang="en-MY" sz="2000" b="0" i="1" smtClean="0">
                        <a:latin typeface="Cambria Math"/>
                      </a:rPr>
                      <m:t>=0.8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𝑒𝑞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=1.0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=0.5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MY" sz="2000" b="0" i="0" smtClean="0">
                        <a:latin typeface="Cambria Math"/>
                      </a:rPr>
                      <m:t>Δ</m:t>
                    </m:r>
                    <m:r>
                      <a:rPr lang="en-MY" sz="2000" b="0" i="1" smtClean="0">
                        <a:latin typeface="Cambria Math"/>
                      </a:rPr>
                      <m:t>𝑡</m:t>
                    </m:r>
                    <m:r>
                      <a:rPr lang="en-MY" sz="2000" b="0" i="1" smtClean="0">
                        <a:latin typeface="Cambria Math"/>
                      </a:rPr>
                      <m:t>=0.001</m:t>
                    </m:r>
                  </m:oMath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2590800"/>
                <a:ext cx="8486758" cy="423770"/>
              </a:xfrm>
              <a:prstGeom prst="rect">
                <a:avLst/>
              </a:prstGeom>
              <a:blipFill rotWithShape="1">
                <a:blip r:embed="rId3"/>
                <a:stretch>
                  <a:fillRect l="-574" t="-5714" b="-20000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399"/>
            <a:ext cx="3558085" cy="2324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3355004"/>
            <a:ext cx="4590641" cy="2886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7282" y="2954894"/>
                <a:ext cx="8486758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Results for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𝑄</m:t>
                    </m:r>
                    <m:r>
                      <a:rPr lang="en-MY" sz="20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MY" sz="2000" dirty="0" smtClean="0"/>
                  <a:t>:</a:t>
                </a:r>
                <a:endParaRPr lang="en-MY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2954894"/>
                <a:ext cx="8486758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574" t="-7692" b="-2769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3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7282" y="2590800"/>
                <a:ext cx="7283511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Results for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𝑄</m:t>
                    </m:r>
                    <m:r>
                      <a:rPr lang="en-MY" sz="2000" b="0" i="1" smtClean="0">
                        <a:latin typeface="Cambria Math"/>
                      </a:rPr>
                      <m:t>=10</m:t>
                    </m:r>
                  </m:oMath>
                </a14:m>
                <a:r>
                  <a:rPr lang="en-MY" sz="2000" dirty="0" smtClean="0"/>
                  <a:t>:</a:t>
                </a:r>
                <a:endParaRPr lang="en-MY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2590800"/>
                <a:ext cx="7283511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69" t="-7576" b="-25758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82" y="3393902"/>
            <a:ext cx="3463926" cy="2258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37" y="3200400"/>
            <a:ext cx="4727043" cy="299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282" y="2590800"/>
            <a:ext cx="7283511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Now, consider the following (three-dimensional) system:</a:t>
            </a:r>
            <a:endParaRPr lang="en-MY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76493" y="3142194"/>
                <a:ext cx="4224507" cy="3170099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Model the hot region and cold region as </a:t>
                </a:r>
                <a:r>
                  <a:rPr lang="en-MY" sz="2000" dirty="0"/>
                  <a:t>t</a:t>
                </a:r>
                <a:r>
                  <a:rPr lang="en-MY" sz="2000" dirty="0" smtClean="0"/>
                  <a:t>emperature-controlled systems at temperatures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MY" sz="20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MY" sz="2000" dirty="0" smtClean="0"/>
                  <a:t> respectively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MY" sz="2000" dirty="0" smtClean="0"/>
                  <a:t>), separated by an intermediate region with no temperature control.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Introduce a uniform gravitational field of magnitude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MY" sz="2000" dirty="0" smtClean="0"/>
                  <a:t> acting in the negative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MY" sz="2000" dirty="0" smtClean="0"/>
                  <a:t> direction.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493" y="3142194"/>
                <a:ext cx="4224507" cy="3170099"/>
              </a:xfrm>
              <a:prstGeom prst="rect">
                <a:avLst/>
              </a:prstGeom>
              <a:blipFill rotWithShape="1">
                <a:blip r:embed="rId3"/>
                <a:stretch>
                  <a:fillRect l="-1299" t="-962" r="-2309" b="-2500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7" y="3047901"/>
            <a:ext cx="3484856" cy="33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5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282" y="2590800"/>
            <a:ext cx="7283511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The equations of motion are now separate for each region:</a:t>
            </a:r>
            <a:endParaRPr lang="en-MY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5941" y="3111729"/>
                <a:ext cx="1251047" cy="728661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MY" sz="20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MY" sz="20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MY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41" y="3111729"/>
                <a:ext cx="1251047" cy="7286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9775" y="3844019"/>
                <a:ext cx="1989391" cy="67666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MY" sz="20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MY" sz="20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MY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MY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𝜁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5" y="3844019"/>
                <a:ext cx="1989391" cy="6766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422" y="4506165"/>
                <a:ext cx="3555653" cy="1083182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MY" sz="20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MY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0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MY" sz="20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MY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MY" sz="20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MY" sz="2000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MY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MY" sz="2000" b="1" i="1">
                                          <a:latin typeface="Cambria Math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MY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MY" sz="20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MY" sz="2000" b="0" i="1" smtClean="0">
                              <a:latin typeface="Cambria Math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2" y="4506165"/>
                <a:ext cx="3555653" cy="108318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45148" y="5688286"/>
                <a:ext cx="3124199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MY" sz="2000" dirty="0" smtClean="0"/>
                  <a:t>for all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MY" sz="2000" dirty="0" smtClean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MY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48" y="5688286"/>
                <a:ext cx="3124199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1949" t="-7576" b="-25758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68779" y="3155271"/>
                <a:ext cx="1251047" cy="728661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MY" sz="20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MY" sz="20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MY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779" y="3155271"/>
                <a:ext cx="1251047" cy="72866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684006" y="3858533"/>
                <a:ext cx="1220591" cy="67666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MY" sz="20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MY" sz="20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MY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MY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06" y="3858533"/>
                <a:ext cx="1220591" cy="6766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1102" y="5534398"/>
                <a:ext cx="2004436" cy="70788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MY" sz="2000" dirty="0" smtClean="0"/>
                  <a:t>for all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MY" sz="2000" dirty="0" smtClean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MY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102" y="5534398"/>
                <a:ext cx="2004436" cy="707886"/>
              </a:xfrm>
              <a:prstGeom prst="rect">
                <a:avLst/>
              </a:prstGeom>
              <a:blipFill rotWithShape="1">
                <a:blip r:embed="rId9"/>
                <a:stretch>
                  <a:fillRect l="-3354" t="-4310" r="-5793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779686" y="3126243"/>
                <a:ext cx="1251047" cy="728661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MY" sz="20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MY" sz="20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MY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686" y="3126243"/>
                <a:ext cx="1251047" cy="72866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733520" y="3858533"/>
                <a:ext cx="1989391" cy="67666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MY" sz="20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MY" sz="20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MY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MY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𝜁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520" y="3858533"/>
                <a:ext cx="1989391" cy="6766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664222" y="4520679"/>
                <a:ext cx="3573542" cy="1083182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MY" sz="20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MY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0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MY" sz="20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MY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MY" sz="20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MY" sz="2000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MY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MY" sz="2000" b="1" i="1">
                                          <a:latin typeface="Cambria Math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MY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MY" sz="20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MY" sz="2000" b="0" i="1" smtClean="0">
                              <a:latin typeface="Cambria Math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22" y="4520679"/>
                <a:ext cx="3573542" cy="108318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888893" y="5702800"/>
                <a:ext cx="3124199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MY" sz="2000" dirty="0" smtClean="0"/>
                  <a:t>for all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MY" sz="2000" dirty="0" smtClean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MY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893" y="5702800"/>
                <a:ext cx="3124199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1949" t="-7576" b="-25758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3492998" y="3111729"/>
            <a:ext cx="45719" cy="32745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62392" y="3100843"/>
            <a:ext cx="45719" cy="32745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6" grpId="0" animBg="1"/>
      <p:bldP spid="17" grpId="0" animBg="1"/>
      <p:bldP spid="19" grpId="0" animBg="1"/>
      <p:bldP spid="27" grpId="0" animBg="1"/>
      <p:bldP spid="28" grpId="0" animBg="1"/>
      <p:bldP spid="29" grpId="0" animBg="1"/>
      <p:bldP spid="30" grpId="0" animBg="1"/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51092" y="2647805"/>
                <a:ext cx="4935707" cy="3785652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Boundary conditions: Periodic boundaries at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−</m:t>
                    </m:r>
                    <m:r>
                      <a:rPr lang="en-MY" sz="2000" b="0" i="1" smtClean="0">
                        <a:latin typeface="Cambria Math"/>
                      </a:rPr>
                      <m:t>𝐿</m:t>
                    </m:r>
                    <m:r>
                      <a:rPr lang="en-MY" sz="2000" b="0" i="1" smtClean="0">
                        <a:latin typeface="Cambria Math"/>
                      </a:rPr>
                      <m:t>/2</m:t>
                    </m:r>
                  </m:oMath>
                </a14:m>
                <a:r>
                  <a:rPr lang="en-MY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𝐿</m:t>
                    </m:r>
                    <m:r>
                      <a:rPr lang="en-MY" sz="2000" b="0" i="1" smtClean="0">
                        <a:latin typeface="Cambria Math"/>
                      </a:rPr>
                      <m:t>/2</m:t>
                    </m:r>
                  </m:oMath>
                </a14:m>
                <a:r>
                  <a:rPr lang="en-MY" sz="2000" dirty="0" smtClean="0"/>
                  <a:t> in the</a:t>
                </a:r>
                <a14:m>
                  <m:oMath xmlns:m="http://schemas.openxmlformats.org/officeDocument/2006/math">
                    <m:r>
                      <a:rPr lang="en-MY" sz="2000" b="0" i="0" smtClean="0">
                        <a:latin typeface="Cambria Math"/>
                      </a:rPr>
                      <m:t> </m:t>
                    </m:r>
                    <m:r>
                      <a:rPr lang="en-MY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MY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MY" sz="2000" dirty="0" smtClean="0"/>
                  <a:t> direction, reflecting boundary at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𝑧</m:t>
                    </m:r>
                    <m:r>
                      <a:rPr lang="en-MY" sz="2000" b="0" i="1" smtClean="0">
                        <a:latin typeface="Cambria Math"/>
                      </a:rPr>
                      <m:t>=0</m:t>
                    </m:r>
                    <m:r>
                      <a:rPr lang="en-MY" sz="2000" b="0" i="0" smtClean="0">
                        <a:latin typeface="Cambria Math"/>
                      </a:rPr>
                      <m:t>.</m:t>
                    </m:r>
                  </m:oMath>
                </a14:m>
                <a:endParaRPr lang="en-MY" sz="2000" dirty="0" smtClean="0"/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All particles start in the hot region, initialized with random momentum values (scaled to some initial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MY" sz="2000" dirty="0" smtClean="0"/>
                  <a:t>).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Initial parameter set: </a:t>
                </a:r>
                <a:endParaRPr lang="en-MY" sz="20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𝑁</m:t>
                    </m:r>
                    <m:r>
                      <a:rPr lang="en-MY" sz="2000" b="0" i="1" smtClean="0">
                        <a:latin typeface="Cambria Math"/>
                      </a:rPr>
                      <m:t>=600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𝜌</m:t>
                    </m:r>
                    <m:r>
                      <a:rPr lang="en-MY" sz="2000" b="0" i="1" smtClean="0">
                        <a:latin typeface="Cambria Math"/>
                      </a:rPr>
                      <m:t>=0.3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=10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=30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=1.0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=2.0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=0.2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=0.5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𝑔</m:t>
                    </m:r>
                    <m:r>
                      <a:rPr lang="en-MY" sz="2000" b="0" i="1" smtClean="0">
                        <a:latin typeface="Cambria Math"/>
                      </a:rPr>
                      <m:t>=0.1</m:t>
                    </m:r>
                  </m:oMath>
                </a14:m>
                <a:r>
                  <a:rPr lang="en-MY" sz="20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MY" sz="2000" b="0" i="0" smtClean="0">
                        <a:latin typeface="Cambria Math"/>
                      </a:rPr>
                      <m:t>Δ</m:t>
                    </m:r>
                    <m:r>
                      <a:rPr lang="en-MY" sz="2000" b="0" i="1" smtClean="0">
                        <a:latin typeface="Cambria Math"/>
                      </a:rPr>
                      <m:t>𝑡</m:t>
                    </m:r>
                    <m:r>
                      <a:rPr lang="en-MY" sz="2000" b="0" i="1" smtClean="0">
                        <a:latin typeface="Cambria Math"/>
                      </a:rPr>
                      <m:t>=0.001</m:t>
                    </m:r>
                  </m:oMath>
                </a14:m>
                <a:r>
                  <a:rPr lang="en-MY" sz="2000" dirty="0" smtClean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092" y="2647805"/>
                <a:ext cx="4935707" cy="3785652"/>
              </a:xfrm>
              <a:prstGeom prst="rect">
                <a:avLst/>
              </a:prstGeom>
              <a:blipFill rotWithShape="1">
                <a:blip r:embed="rId3"/>
                <a:stretch>
                  <a:fillRect l="-988" t="-805" b="-193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7" y="3047901"/>
            <a:ext cx="3484856" cy="33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9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p:pic>
        <p:nvPicPr>
          <p:cNvPr id="5" name="droplet_vi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7282" y="2590800"/>
                <a:ext cx="7934718" cy="1015663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Each droplet can be characterised by the number of particles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MY" sz="2000" dirty="0" smtClean="0"/>
                  <a:t> in the droplet, its </a:t>
                </a:r>
                <a:r>
                  <a:rPr lang="en-MY" sz="2000" dirty="0" err="1" smtClean="0"/>
                  <a:t>center</a:t>
                </a:r>
                <a:r>
                  <a:rPr lang="en-MY" sz="2000" dirty="0" smtClean="0"/>
                  <a:t> of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1" i="1" smtClean="0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𝑐𝑜𝑚</m:t>
                        </m:r>
                      </m:sub>
                    </m:sSub>
                  </m:oMath>
                </a14:m>
                <a:r>
                  <a:rPr lang="en-MY" sz="2000" dirty="0" smtClean="0"/>
                  <a:t> and the velocity of the </a:t>
                </a:r>
                <a:r>
                  <a:rPr lang="en-MY" sz="2000" dirty="0" err="1" smtClean="0"/>
                  <a:t>center</a:t>
                </a:r>
                <a:r>
                  <a:rPr lang="en-MY" sz="2000" dirty="0" smtClean="0"/>
                  <a:t> of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1" i="1" smtClean="0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𝑐𝑜𝑚</m:t>
                        </m:r>
                      </m:sub>
                    </m:sSub>
                  </m:oMath>
                </a14:m>
                <a:r>
                  <a:rPr lang="en-MY" sz="2000" dirty="0" smtClean="0"/>
                  <a:t> - all three quantities evolve with time.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2590800"/>
                <a:ext cx="7934718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614" t="-2994" r="-1306" b="-9581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4" y="4026651"/>
            <a:ext cx="3742045" cy="2438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270" y="3969277"/>
            <a:ext cx="3938330" cy="2495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910" y="3569167"/>
            <a:ext cx="7934718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Example: Droplet A (blue) and Droplet B (red) shown below</a:t>
            </a:r>
          </a:p>
        </p:txBody>
      </p:sp>
    </p:spTree>
    <p:extLst>
      <p:ext uri="{BB962C8B-B14F-4D97-AF65-F5344CB8AC3E}">
        <p14:creationId xmlns:p14="http://schemas.microsoft.com/office/powerpoint/2010/main" val="268003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7282" y="2590800"/>
                <a:ext cx="7934718" cy="70788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We use a linear least-squares fit to the velocity to obtain the acceleration of the droplets (recall that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𝑔</m:t>
                    </m:r>
                    <m:r>
                      <a:rPr lang="en-MY" sz="2000" b="0" i="1" smtClean="0">
                        <a:latin typeface="Cambria Math"/>
                      </a:rPr>
                      <m:t>=0.1</m:t>
                    </m:r>
                  </m:oMath>
                </a14:m>
                <a:r>
                  <a:rPr lang="en-MY" sz="2000" dirty="0" smtClean="0"/>
                  <a:t>):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2590800"/>
                <a:ext cx="7934718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614" t="-4310" b="-14655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" y="3505200"/>
            <a:ext cx="3886200" cy="2674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37" y="3512457"/>
            <a:ext cx="3667349" cy="25073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7400" y="6179820"/>
            <a:ext cx="1278108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MY" sz="2000" dirty="0" smtClean="0"/>
              <a:t>Droplet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6132165"/>
            <a:ext cx="1278108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MY" sz="2000" dirty="0" smtClean="0"/>
              <a:t>Droplet B</a:t>
            </a:r>
          </a:p>
        </p:txBody>
      </p:sp>
    </p:spTree>
    <p:extLst>
      <p:ext uri="{BB962C8B-B14F-4D97-AF65-F5344CB8AC3E}">
        <p14:creationId xmlns:p14="http://schemas.microsoft.com/office/powerpoint/2010/main" val="4508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282" y="2590800"/>
            <a:ext cx="7934718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So what?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3653" y="2990910"/>
            <a:ext cx="7934718" cy="3170099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Simulates the behaviour of a monoatomic </a:t>
            </a:r>
            <a:r>
              <a:rPr lang="en-MY" sz="2000" dirty="0" err="1" smtClean="0"/>
              <a:t>Lennard</a:t>
            </a:r>
            <a:r>
              <a:rPr lang="en-MY" sz="2000" dirty="0" smtClean="0"/>
              <a:t>-Jones fluid (e.g. inert gases like He, Ne, </a:t>
            </a:r>
            <a:r>
              <a:rPr lang="en-MY" sz="2000" dirty="0" err="1" smtClean="0"/>
              <a:t>Ar</a:t>
            </a:r>
            <a:r>
              <a:rPr lang="en-MY" sz="2000" dirty="0" smtClean="0"/>
              <a:t>, </a:t>
            </a:r>
            <a:r>
              <a:rPr lang="en-MY" sz="2000" dirty="0" err="1" smtClean="0"/>
              <a:t>etc</a:t>
            </a:r>
            <a:r>
              <a:rPr lang="en-MY" sz="2000" dirty="0" smtClean="0"/>
              <a:t>) under a gravitational field in different temperature-controlled regions.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Results show a cycle of heating the fluid to evaporate up to the cold region, formation of droplets </a:t>
            </a:r>
            <a:r>
              <a:rPr lang="en-MY" sz="2000" dirty="0" smtClean="0"/>
              <a:t>(condensation) </a:t>
            </a:r>
            <a:r>
              <a:rPr lang="en-MY" sz="2000" dirty="0" smtClean="0"/>
              <a:t>in the cold temperature region, droplets falling due to gravitational </a:t>
            </a:r>
            <a:r>
              <a:rPr lang="en-MY" sz="2000" dirty="0" smtClean="0"/>
              <a:t>force </a:t>
            </a:r>
            <a:r>
              <a:rPr lang="en-MY" sz="2000" smtClean="0"/>
              <a:t>(precipitation), </a:t>
            </a:r>
            <a:r>
              <a:rPr lang="en-MY" sz="2000" dirty="0" smtClean="0"/>
              <a:t>dispersion of droplets in hot temperature region, etc.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Model is similar to atmospheric conditions – hot temperature at low altitudes, cold temperature at high altitudes.</a:t>
            </a:r>
          </a:p>
        </p:txBody>
      </p:sp>
    </p:spTree>
    <p:extLst>
      <p:ext uri="{BB962C8B-B14F-4D97-AF65-F5344CB8AC3E}">
        <p14:creationId xmlns:p14="http://schemas.microsoft.com/office/powerpoint/2010/main" val="346339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>
                <a:solidFill>
                  <a:schemeClr val="tx1"/>
                </a:solidFill>
              </a:rPr>
              <a:t>1) Introduction</a:t>
            </a:r>
            <a:endParaRPr lang="en-MY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790371"/>
            <a:ext cx="2454176" cy="369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54728"/>
            <a:ext cx="3322535" cy="40313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5119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3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2) Current work at UWA: Quantum computation</a:t>
            </a:r>
            <a:endParaRPr lang="en-MY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7282" y="2590800"/>
                <a:ext cx="7283511" cy="1015663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Information processing using quantum systems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Classical bit: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MY" sz="2000" dirty="0" smtClean="0"/>
                  <a:t> (off) or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MY" sz="2000" dirty="0" smtClean="0"/>
                  <a:t> (on) state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Quantum bit: Complex superposition of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MY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MY" sz="2000" dirty="0" smtClean="0"/>
                  <a:t> basis states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2590800"/>
                <a:ext cx="7283511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669" t="-2994" b="-9581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51299" y="3606463"/>
                <a:ext cx="2206630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MY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MY" sz="2000" b="0" i="1" smtClean="0">
                            <a:latin typeface="Cambria Math"/>
                          </a:rPr>
                          <m:t>𝜓</m:t>
                        </m:r>
                      </m:e>
                    </m:d>
                    <m:r>
                      <a:rPr lang="en-MY" sz="2000" b="0" i="1" smtClean="0">
                        <a:latin typeface="Cambria Math"/>
                      </a:rPr>
                      <m:t>=</m:t>
                    </m:r>
                    <m:r>
                      <a:rPr lang="en-MY" sz="2000" b="0" i="1" smtClean="0">
                        <a:latin typeface="Cambria Math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MY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MY" sz="20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MY" sz="2000" b="0" i="1" smtClean="0">
                        <a:latin typeface="Cambria Math"/>
                      </a:rPr>
                      <m:t>+</m:t>
                    </m:r>
                    <m:r>
                      <a:rPr lang="en-MY" sz="2000" b="0" i="1" smtClean="0">
                        <a:latin typeface="Cambria Math"/>
                      </a:rPr>
                      <m:t>𝛽</m:t>
                    </m:r>
                    <m:r>
                      <a:rPr lang="en-MY" sz="2000" b="0" i="1" smtClean="0">
                        <a:latin typeface="Cambria Math"/>
                      </a:rPr>
                      <m:t>|1⟩</m:t>
                    </m:r>
                  </m:oMath>
                </a14:m>
                <a:r>
                  <a:rPr lang="en-MY" sz="2000" dirty="0" smtClean="0"/>
                  <a:t>,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299" y="3606463"/>
                <a:ext cx="220663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692" r="-2486" b="-2769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98703" y="3606463"/>
                <a:ext cx="1915844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𝛼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|</m:t>
                          </m:r>
                        </m:e>
                        <m:sup>
                          <m:r>
                            <a:rPr lang="en-MY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MY" sz="20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𝛽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|</m:t>
                          </m:r>
                        </m:e>
                        <m:sup>
                          <m:r>
                            <a:rPr lang="en-MY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MY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03" y="3606463"/>
                <a:ext cx="1915844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952" b="-15385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51086"/>
            <a:ext cx="4684487" cy="200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4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282" y="2590800"/>
            <a:ext cx="7283511" cy="1323439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Molecular dynamics: Simulating the dynamics of a large number of interacting particles under the influence of some prescribed environment.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Basically: n-body simulator + environmental interaction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73603"/>
            <a:ext cx="2895600" cy="27703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52670" y="3973603"/>
            <a:ext cx="3930041" cy="1323439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Can be applied to simulate biomolecules (figure shows the enzyme </a:t>
            </a:r>
            <a:r>
              <a:rPr lang="en-MY" sz="2000" dirty="0" err="1"/>
              <a:t>dihydrofolate</a:t>
            </a:r>
            <a:r>
              <a:rPr lang="en-MY" sz="2000" dirty="0"/>
              <a:t> </a:t>
            </a:r>
            <a:r>
              <a:rPr lang="en-MY" sz="2000" dirty="0" err="1" smtClean="0"/>
              <a:t>reductase</a:t>
            </a:r>
            <a:r>
              <a:rPr lang="en-MY" sz="2000" dirty="0" smtClean="0"/>
              <a:t> in water </a:t>
            </a:r>
            <a:r>
              <a:rPr lang="en-MY" sz="2000" dirty="0" smtClean="0">
                <a:solidFill>
                  <a:schemeClr val="accent1"/>
                </a:solidFill>
              </a:rPr>
              <a:t>[1]</a:t>
            </a:r>
            <a:r>
              <a:rPr lang="en-MY" sz="2000" dirty="0" smtClean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6213" y="5376938"/>
            <a:ext cx="5105400" cy="707886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MY" sz="2000" dirty="0" smtClean="0">
                <a:solidFill>
                  <a:schemeClr val="bg2">
                    <a:lumMod val="50000"/>
                  </a:schemeClr>
                </a:solidFill>
              </a:rPr>
              <a:t>[1] Sourced from </a:t>
            </a:r>
            <a:r>
              <a:rPr lang="en-MY" sz="2000" dirty="0">
                <a:hlinkClick r:id="rId4"/>
              </a:rPr>
              <a:t>http://www.yasara.org/benchmarks.htm</a:t>
            </a:r>
            <a:endParaRPr lang="en-MY" sz="20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4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7282" y="2590800"/>
                <a:ext cx="7283511" cy="227043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Here, we consider a temperature-controlled system using a </a:t>
                </a:r>
                <a:r>
                  <a:rPr lang="en-MY" sz="2000" dirty="0" err="1" smtClean="0"/>
                  <a:t>Nosé</a:t>
                </a:r>
                <a:r>
                  <a:rPr lang="en-MY" sz="2000" dirty="0" smtClean="0"/>
                  <a:t>-Hoover thermostat.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System consists of: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MY" sz="2000" dirty="0" smtClean="0"/>
                  <a:t> indistinguishable identical particles, each having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1" i="1" smtClean="0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MY" sz="2000" dirty="0" smtClean="0"/>
                  <a:t> and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1" i="1" smtClean="0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MY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MY" sz="2000" dirty="0" smtClean="0"/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MY" sz="2000" dirty="0" smtClean="0"/>
                  <a:t>Heat bath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𝜁</m:t>
                    </m:r>
                  </m:oMath>
                </a14:m>
                <a:r>
                  <a:rPr lang="en-MY" sz="2000" dirty="0" smtClean="0"/>
                  <a:t> at some fixed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MY" sz="2000" dirty="0" smtClean="0"/>
                  <a:t> in contact with particles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2590800"/>
                <a:ext cx="7283511" cy="2270430"/>
              </a:xfrm>
              <a:prstGeom prst="rect">
                <a:avLst/>
              </a:prstGeom>
              <a:blipFill rotWithShape="1">
                <a:blip r:embed="rId3"/>
                <a:stretch>
                  <a:fillRect l="-669" t="-1344" b="-403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4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282" y="2590800"/>
            <a:ext cx="7283511" cy="1015663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MY" sz="2000" dirty="0"/>
              <a:t>Interaction between particles: The 12-6 </a:t>
            </a:r>
            <a:r>
              <a:rPr lang="en-MY" sz="2000" dirty="0" err="1"/>
              <a:t>Lennard</a:t>
            </a:r>
            <a:r>
              <a:rPr lang="en-MY" sz="2000" dirty="0"/>
              <a:t>-Jones </a:t>
            </a:r>
            <a:r>
              <a:rPr lang="en-MY" sz="2000" dirty="0" smtClean="0"/>
              <a:t>potential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Applies to interacting neutral atoms/molecules</a:t>
            </a:r>
            <a:endParaRPr lang="en-MY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6" y="4292585"/>
            <a:ext cx="3924986" cy="2456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47941" y="3559465"/>
                <a:ext cx="3780522" cy="898003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0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 smtClean="0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MY" sz="20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MY" sz="2000" b="0" i="1" smtClean="0">
                          <a:latin typeface="Cambria Math"/>
                        </a:rPr>
                        <m:t>=4</m:t>
                      </m:r>
                      <m:r>
                        <a:rPr lang="en-MY" sz="2000" b="0" i="1" smtClean="0">
                          <a:latin typeface="Cambria Math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MY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MY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MY" sz="20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MY" sz="2000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MY" sz="2000" b="0" i="1" smtClean="0"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MY" sz="2000" b="0" i="1" smtClean="0">
                                  <a:latin typeface="Cambria Math"/>
                                </a:rPr>
                                <m:t>12</m:t>
                              </m:r>
                            </m:sup>
                          </m:sSup>
                          <m:r>
                            <a:rPr lang="en-MY" sz="20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MY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MY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MY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MY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MY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MY" sz="2000" i="1"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MY" sz="2000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41" y="3559465"/>
                <a:ext cx="3780522" cy="89800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9413" y="3767982"/>
                <a:ext cx="1751377" cy="42479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MY" sz="2000" b="1" i="1" smtClean="0">
                          <a:latin typeface="Cambria Math"/>
                        </a:rPr>
                        <m:t>=|</m:t>
                      </m:r>
                      <m:sSub>
                        <m:sSubPr>
                          <m:ctrlPr>
                            <a:rPr lang="en-MY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MY" sz="20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MY" sz="2000" b="1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MY" sz="2000" b="1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413" y="3767982"/>
                <a:ext cx="1751377" cy="424796"/>
              </a:xfrm>
              <a:prstGeom prst="rect">
                <a:avLst/>
              </a:prstGeom>
              <a:blipFill rotWithShape="1">
                <a:blip r:embed="rId5"/>
                <a:stretch>
                  <a:fillRect b="-8571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94777" y="4400250"/>
                <a:ext cx="3268907" cy="1366784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Plot of potential with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𝜖</m:t>
                    </m:r>
                    <m:r>
                      <a:rPr lang="en-MY" sz="2000" b="0" i="1" smtClean="0">
                        <a:latin typeface="Cambria Math"/>
                      </a:rPr>
                      <m:t>=</m:t>
                    </m:r>
                    <m:r>
                      <a:rPr lang="en-MY" sz="2000" b="0" i="1" smtClean="0">
                        <a:latin typeface="Cambria Math"/>
                      </a:rPr>
                      <m:t>𝜎</m:t>
                    </m:r>
                    <m:r>
                      <a:rPr lang="en-MY" sz="20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MY" sz="2000" dirty="0" smtClean="0"/>
                  <a:t>. Minimum of function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MY" sz="20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MY" sz="2000" b="0" i="1" smtClean="0">
                            <a:latin typeface="Cambria Math"/>
                          </a:rPr>
                          <m:t>1/6</m:t>
                        </m:r>
                      </m:sup>
                    </m:sSup>
                    <m:r>
                      <a:rPr lang="en-MY" sz="2000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MY" sz="2000" dirty="0" smtClean="0"/>
                  <a:t>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Total potential: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77" y="4400250"/>
                <a:ext cx="3268907" cy="1366784"/>
              </a:xfrm>
              <a:prstGeom prst="rect">
                <a:avLst/>
              </a:prstGeom>
              <a:blipFill rotWithShape="1">
                <a:blip r:embed="rId6"/>
                <a:stretch>
                  <a:fillRect l="-1490" t="-2232" b="-7143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26033" y="5712605"/>
                <a:ext cx="3609514" cy="1003352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0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 smtClean="0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MY" sz="2000" b="0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MY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MY" sz="20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MY" sz="20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MY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MY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MY" sz="20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MY" sz="20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MY" sz="2000" b="1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MY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MY" sz="2000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MY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MY" sz="2000" b="1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MY" sz="2000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MY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MY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MY" sz="2000" b="1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33" y="5712605"/>
                <a:ext cx="3609514" cy="100335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7282" y="2590800"/>
                <a:ext cx="7283511" cy="3961149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Time-evolution of system determined by equations of motion for the set of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6</m:t>
                    </m:r>
                    <m:r>
                      <a:rPr lang="en-MY" sz="2000" b="0" i="1" smtClean="0">
                        <a:latin typeface="Cambria Math"/>
                      </a:rPr>
                      <m:t>𝑁</m:t>
                    </m:r>
                    <m:r>
                      <a:rPr lang="en-MY" sz="20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MY" sz="2000" dirty="0" smtClean="0"/>
                  <a:t>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MY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MY" sz="20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MY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MY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MY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MY" sz="2000" b="1" i="1"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MY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MY" sz="2000" i="1">
                            <a:latin typeface="Cambria Math"/>
                          </a:rPr>
                          <m:t>,</m:t>
                        </m:r>
                        <m:r>
                          <a:rPr lang="en-MY" sz="2000" i="1">
                            <a:latin typeface="Cambria Math"/>
                          </a:rPr>
                          <m:t>𝜁</m:t>
                        </m:r>
                      </m:e>
                    </m:d>
                  </m:oMath>
                </a14:m>
                <a:r>
                  <a:rPr lang="en-MY" sz="2000" dirty="0" smtClean="0"/>
                  <a:t>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MY" sz="2000" dirty="0"/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MY" sz="2000" dirty="0" smtClean="0"/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MY" sz="2000" dirty="0"/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MY" sz="2000" dirty="0" smtClean="0"/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MY" sz="2000" dirty="0"/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MY" sz="2000" dirty="0" smtClean="0"/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MY" sz="2000" dirty="0"/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MY" sz="2000" dirty="0" smtClean="0"/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MY" sz="2000" dirty="0"/>
              </a:p>
              <a:p>
                <a:pPr lvl="1"/>
                <a:r>
                  <a:rPr lang="en-MY" sz="20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1" i="1" smtClean="0">
                            <a:latin typeface="Cambria Math"/>
                          </a:rPr>
                          <m:t>𝑭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MY" sz="2000" b="0" i="1" smtClean="0">
                            <a:latin typeface="Cambria Math"/>
                          </a:rPr>
                          <m:t>𝑑𝑈</m:t>
                        </m:r>
                      </m:num>
                      <m:den>
                        <m:r>
                          <a:rPr lang="en-MY" sz="2000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MY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MY" sz="2000" b="1" i="1" smtClean="0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MY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MY" sz="2000" b="1" dirty="0" smtClean="0"/>
                  <a:t> </a:t>
                </a:r>
                <a:r>
                  <a:rPr lang="en-MY" sz="2000" dirty="0" smtClean="0"/>
                  <a:t>is the force acting on particle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MY" sz="2000" dirty="0" smtClean="0"/>
                  <a:t>.</a:t>
                </a:r>
                <a:endParaRPr lang="en-MY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2590800"/>
                <a:ext cx="7283511" cy="3961149"/>
              </a:xfrm>
              <a:prstGeom prst="rect">
                <a:avLst/>
              </a:prstGeom>
              <a:blipFill rotWithShape="1">
                <a:blip r:embed="rId3"/>
                <a:stretch>
                  <a:fillRect l="-669" t="-769" r="-418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51170" y="3329964"/>
                <a:ext cx="1251047" cy="728661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MY" sz="20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MY" sz="20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MY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70" y="3329964"/>
                <a:ext cx="1251047" cy="7286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9567" y="4062254"/>
                <a:ext cx="1900264" cy="67666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MY" sz="20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MY" sz="20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MY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MY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b="1" i="1" smtClean="0">
                          <a:latin typeface="Cambria Math"/>
                        </a:rPr>
                        <m:t>−</m:t>
                      </m:r>
                      <m:r>
                        <a:rPr lang="en-MY" sz="2000" b="0" i="1" smtClean="0">
                          <a:latin typeface="Cambria Math"/>
                        </a:rPr>
                        <m:t>𝜁</m:t>
                      </m:r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567" y="4062254"/>
                <a:ext cx="1900264" cy="6766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31213" y="4724400"/>
                <a:ext cx="3382529" cy="1083182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i="1">
                              <a:latin typeface="Cambria Math"/>
                            </a:rPr>
                            <m:t>𝑑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𝜁</m:t>
                          </m:r>
                        </m:num>
                        <m:den>
                          <m:r>
                            <a:rPr lang="en-MY" sz="20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MY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MY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MY" sz="2000" b="0" i="1" smtClean="0">
                              <a:latin typeface="Cambria Math"/>
                            </a:rPr>
                            <m:t>𝑄</m:t>
                          </m:r>
                        </m:den>
                      </m:f>
                      <m:d>
                        <m:dPr>
                          <m:ctrlPr>
                            <a:rPr lang="en-MY" sz="200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0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MY" sz="20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MY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MY" sz="20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MY" sz="2000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MY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MY" sz="2000" b="1" i="1">
                                          <a:latin typeface="Cambria Math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MY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MY" sz="20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MY" sz="2000" b="0" i="1" smtClean="0">
                              <a:latin typeface="Cambria Math"/>
                            </a:rPr>
                            <m:t>−3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𝑒𝑞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13" y="4724400"/>
                <a:ext cx="3382529" cy="108318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22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7282" y="2590800"/>
                <a:ext cx="7283511" cy="1015663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Bottleneck: Computing the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1" i="1" smtClean="0">
                            <a:latin typeface="Cambria Math"/>
                          </a:rPr>
                          <m:t>𝑭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MY" sz="2000" b="1" dirty="0" smtClean="0"/>
                  <a:t> </a:t>
                </a:r>
                <a:r>
                  <a:rPr lang="en-MY" sz="2000" dirty="0" smtClean="0"/>
                  <a:t>- computational cost scales as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𝑂</m:t>
                    </m:r>
                    <m:r>
                      <a:rPr lang="en-MY" sz="20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MY" sz="2000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MY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MY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MY" sz="2000" b="1" dirty="0" smtClean="0"/>
                  <a:t> </a:t>
                </a:r>
                <a:r>
                  <a:rPr lang="en-MY" sz="2000" dirty="0" smtClean="0"/>
                  <a:t>to compute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1" i="1">
                            <a:latin typeface="Cambria Math"/>
                          </a:rPr>
                          <m:t>𝑭</m:t>
                        </m:r>
                      </m:e>
                      <m:sub>
                        <m:r>
                          <a:rPr lang="en-MY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MY" sz="2000" dirty="0" smtClean="0"/>
                  <a:t>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Hence, aim to reduce number of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1" i="1">
                            <a:latin typeface="Cambria Math"/>
                          </a:rPr>
                          <m:t>𝑭</m:t>
                        </m:r>
                      </m:e>
                      <m:sub>
                        <m:r>
                          <a:rPr lang="en-MY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MY" sz="2000" dirty="0" smtClean="0"/>
                  <a:t> is computed.</a:t>
                </a:r>
                <a:endParaRPr lang="en-MY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2590800"/>
                <a:ext cx="7283511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669" t="-2994" b="-9581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7282" y="3573806"/>
                <a:ext cx="7283511" cy="1639231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We use the Suzuki-Trotter decomposition the decompose the time-evolution operator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MY" sz="20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MY" sz="2000" b="0" i="1" smtClean="0">
                            <a:latin typeface="Cambria Math"/>
                          </a:rPr>
                          <m:t>𝐷</m:t>
                        </m:r>
                        <m:r>
                          <m:rPr>
                            <m:sty m:val="p"/>
                          </m:rPr>
                          <a:rPr lang="en-MY" sz="2000" b="0" i="0" smtClean="0">
                            <a:latin typeface="Cambria Math"/>
                          </a:rPr>
                          <m:t>Δ</m:t>
                        </m:r>
                        <m:r>
                          <a:rPr lang="en-MY" sz="20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MY" sz="2000" dirty="0" smtClean="0"/>
                  <a:t>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MY" sz="2000" dirty="0"/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MY" sz="2000" dirty="0" smtClean="0"/>
              </a:p>
              <a:p>
                <a:pPr lvl="1"/>
                <a:r>
                  <a:rPr lang="en-MY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/>
                      </a:rPr>
                      <m:t>𝐷</m:t>
                    </m:r>
                    <m:r>
                      <a:rPr lang="en-MY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MY" sz="2000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3573806"/>
                <a:ext cx="7283511" cy="1639231"/>
              </a:xfrm>
              <a:prstGeom prst="rect">
                <a:avLst/>
              </a:prstGeom>
              <a:blipFill rotWithShape="1">
                <a:blip r:embed="rId4"/>
                <a:stretch>
                  <a:fillRect l="-669" t="-1859" r="-502" b="-5576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15278" y="4293234"/>
                <a:ext cx="6147517" cy="411651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MY" sz="2000" b="0" i="1" smtClean="0">
                              <a:latin typeface="Cambria Math"/>
                            </a:rPr>
                            <m:t>𝐷</m:t>
                          </m:r>
                          <m:r>
                            <m:rPr>
                              <m:sty m:val="p"/>
                            </m:rPr>
                            <a:rPr lang="en-MY" sz="2000" b="0" i="0" smtClean="0">
                              <a:latin typeface="Cambria Math"/>
                            </a:rPr>
                            <m:t>Δ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MY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MY" sz="2000" b="0" i="0" smtClean="0">
                              <a:latin typeface="Cambria Math"/>
                            </a:rPr>
                            <m:t>Δ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/2</m:t>
                          </m:r>
                        </m:sup>
                      </m:sSup>
                      <m:sSup>
                        <m:sSupPr>
                          <m:ctrlPr>
                            <a:rPr lang="en-MY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MY" sz="20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i="1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MY" sz="2000">
                              <a:latin typeface="Cambria Math"/>
                            </a:rPr>
                            <m:t>Δ</m:t>
                          </m:r>
                          <m:r>
                            <a:rPr lang="en-MY" sz="2000" i="1">
                              <a:latin typeface="Cambria Math"/>
                            </a:rPr>
                            <m:t>𝑡</m:t>
                          </m:r>
                          <m:r>
                            <a:rPr lang="en-MY" sz="2000" i="1">
                              <a:latin typeface="Cambria Math"/>
                            </a:rPr>
                            <m:t>/2</m:t>
                          </m:r>
                        </m:sup>
                      </m:sSup>
                      <m:sSup>
                        <m:sSupPr>
                          <m:ctrlPr>
                            <a:rPr lang="en-MY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MY" sz="20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i="1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MY" sz="2000">
                              <a:latin typeface="Cambria Math"/>
                            </a:rPr>
                            <m:t>Δ</m:t>
                          </m:r>
                          <m:r>
                            <a:rPr lang="en-MY" sz="20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MY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MY" sz="20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i="1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MY" sz="2000">
                              <a:latin typeface="Cambria Math"/>
                            </a:rPr>
                            <m:t>Δ</m:t>
                          </m:r>
                          <m:r>
                            <a:rPr lang="en-MY" sz="2000" i="1">
                              <a:latin typeface="Cambria Math"/>
                            </a:rPr>
                            <m:t>𝑡</m:t>
                          </m:r>
                          <m:r>
                            <a:rPr lang="en-MY" sz="2000" i="1">
                              <a:latin typeface="Cambria Math"/>
                            </a:rPr>
                            <m:t>/2</m:t>
                          </m:r>
                        </m:sup>
                      </m:sSup>
                      <m:sSup>
                        <m:sSupPr>
                          <m:ctrlPr>
                            <a:rPr lang="en-MY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MY" sz="20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i="1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MY" sz="2000">
                              <a:latin typeface="Cambria Math"/>
                            </a:rPr>
                            <m:t>Δ</m:t>
                          </m:r>
                          <m:r>
                            <a:rPr lang="en-MY" sz="2000" i="1">
                              <a:latin typeface="Cambria Math"/>
                            </a:rPr>
                            <m:t>𝑡</m:t>
                          </m:r>
                          <m:r>
                            <a:rPr lang="en-MY" sz="2000" i="1">
                              <a:latin typeface="Cambria Math"/>
                            </a:rPr>
                            <m:t>/2</m:t>
                          </m:r>
                        </m:sup>
                      </m:sSup>
                      <m:r>
                        <a:rPr lang="en-MY" sz="2000" b="0" i="1" smtClean="0">
                          <a:latin typeface="Cambria Math"/>
                        </a:rPr>
                        <m:t>+</m:t>
                      </m:r>
                      <m:r>
                        <a:rPr lang="en-MY" sz="2000" b="0" i="1" smtClean="0">
                          <a:latin typeface="Cambria Math"/>
                        </a:rPr>
                        <m:t>𝑂</m:t>
                      </m:r>
                      <m:r>
                        <a:rPr lang="en-MY" sz="2000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MY" sz="20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MY" sz="20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MY" sz="20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MY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78" y="4293234"/>
                <a:ext cx="6147517" cy="411651"/>
              </a:xfrm>
              <a:prstGeom prst="rect">
                <a:avLst/>
              </a:prstGeom>
              <a:blipFill rotWithShape="1">
                <a:blip r:embed="rId5"/>
                <a:stretch>
                  <a:fillRect b="-13235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7282" y="5213037"/>
                <a:ext cx="7283511" cy="1323439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However, choice of sub-operators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MY" sz="20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MY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MY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MY" sz="2000" dirty="0" smtClean="0"/>
                  <a:t> is </a:t>
                </a:r>
                <a:r>
                  <a:rPr lang="en-MY" sz="2000" u="sng" dirty="0" smtClean="0"/>
                  <a:t>not</a:t>
                </a:r>
                <a:r>
                  <a:rPr lang="en-MY" sz="2000" dirty="0" smtClean="0"/>
                  <a:t> unique – we choose these such that it minimizes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1" i="1">
                            <a:latin typeface="Cambria Math"/>
                          </a:rPr>
                          <m:t>𝑭</m:t>
                        </m:r>
                      </m:e>
                      <m:sub>
                        <m:r>
                          <a:rPr lang="en-MY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MY" sz="2000" dirty="0" smtClean="0"/>
                  <a:t>.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Additionally,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MY" sz="2000" b="1" i="1">
                            <a:latin typeface="Cambria Math"/>
                          </a:rPr>
                          <m:t>𝑭</m:t>
                        </m:r>
                      </m:e>
                      <m:sub>
                        <m:r>
                          <a:rPr lang="en-MY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MY" sz="2000" dirty="0" smtClean="0"/>
                  <a:t> can be parallelized (using </a:t>
                </a:r>
                <a:r>
                  <a:rPr lang="en-MY" sz="2000" dirty="0" err="1" smtClean="0"/>
                  <a:t>OpenMP</a:t>
                </a:r>
                <a:r>
                  <a:rPr lang="en-MY" sz="2000" dirty="0" smtClean="0"/>
                  <a:t>) to further reduce computation time.</a:t>
                </a:r>
                <a:endParaRPr lang="en-MY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5213037"/>
                <a:ext cx="7283511" cy="1323439"/>
              </a:xfrm>
              <a:prstGeom prst="rect">
                <a:avLst/>
              </a:prstGeom>
              <a:blipFill rotWithShape="1">
                <a:blip r:embed="rId6"/>
                <a:stretch>
                  <a:fillRect l="-669" t="-2304" b="-7373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4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>
                <a:solidFill>
                  <a:schemeClr val="tx1"/>
                </a:solidFill>
              </a:rPr>
              <a:t>3) Current work at IMS: MD simulations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282" y="2590800"/>
            <a:ext cx="7283511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MY" sz="2000" dirty="0" smtClean="0"/>
              <a:t>Numerical time-evolution of system:</a:t>
            </a:r>
            <a:endParaRPr lang="en-MY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990910"/>
                <a:ext cx="4274375" cy="40812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 smtClean="0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MY" sz="20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MY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𝜁</m:t>
                          </m:r>
                        </m:e>
                      </m:d>
                      <m:d>
                        <m:d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MY" sz="2000" b="0" i="0" smtClean="0">
                              <a:latin typeface="Cambria Math"/>
                            </a:rPr>
                            <m:t>Δ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MY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MY" sz="2000" b="0" i="1" smtClean="0">
                              <a:latin typeface="Cambria Math"/>
                            </a:rPr>
                            <m:t>𝐷</m:t>
                          </m:r>
                          <m:r>
                            <m:rPr>
                              <m:sty m:val="p"/>
                            </m:rPr>
                            <a:rPr lang="en-MY" sz="2000" b="0" i="0" smtClean="0">
                              <a:latin typeface="Cambria Math"/>
                            </a:rPr>
                            <m:t>Δ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MY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MY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MY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1" i="1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MY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MY" sz="2000" i="1">
                              <a:latin typeface="Cambria Math"/>
                            </a:rPr>
                            <m:t>,</m:t>
                          </m:r>
                          <m:r>
                            <a:rPr lang="en-MY" sz="2000" i="1">
                              <a:latin typeface="Cambria Math"/>
                            </a:rPr>
                            <m:t>𝜁</m:t>
                          </m:r>
                        </m:e>
                      </m:d>
                      <m:r>
                        <a:rPr lang="en-MY" sz="2000" b="0" i="1" smtClean="0">
                          <a:latin typeface="Cambria Math"/>
                        </a:rPr>
                        <m:t>(</m:t>
                      </m:r>
                      <m:r>
                        <a:rPr lang="en-MY" sz="2000" b="0" i="1" smtClean="0">
                          <a:latin typeface="Cambria Math"/>
                        </a:rPr>
                        <m:t>𝑡</m:t>
                      </m:r>
                      <m:r>
                        <a:rPr lang="en-MY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MY" sz="20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90910"/>
                <a:ext cx="4274375" cy="408125"/>
              </a:xfrm>
              <a:prstGeom prst="rect">
                <a:avLst/>
              </a:prstGeom>
              <a:blipFill rotWithShape="1">
                <a:blip r:embed="rId3"/>
                <a:stretch>
                  <a:fillRect b="-14925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7282" y="3399035"/>
                <a:ext cx="7283511" cy="70788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MY" sz="2000" dirty="0" smtClean="0"/>
                  <a:t>The optimal choice of sub-operators gives the sequence for one time step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MY" sz="2000" b="0" i="0" smtClean="0">
                        <a:latin typeface="Cambria Math"/>
                      </a:rPr>
                      <m:t>Δ</m:t>
                    </m:r>
                    <m:r>
                      <a:rPr lang="en-MY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MY" sz="2000" dirty="0" smtClean="0"/>
                  <a:t> as:</a:t>
                </a:r>
                <a:endParaRPr lang="en-MY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" y="3399035"/>
                <a:ext cx="7283511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669" t="-4310" b="-14655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7160" y="4241169"/>
                <a:ext cx="1879874" cy="411651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i="1">
                          <a:latin typeface="Cambria Math"/>
                          <a:ea typeface="Cambria Math"/>
                        </a:rPr>
                        <m:t>←</m:t>
                      </m:r>
                      <m:sSub>
                        <m:sSubPr>
                          <m:ctrlPr>
                            <a:rPr lang="en-MY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MY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MY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𝜁</m:t>
                          </m:r>
                          <m:r>
                            <m:rPr>
                              <m:sty m:val="p"/>
                            </m:rPr>
                            <a:rPr lang="en-MY" sz="2000" b="0" i="0" smtClean="0">
                              <a:latin typeface="Cambria Math"/>
                            </a:rPr>
                            <m:t>Δ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n-MY" sz="2000" b="1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0" y="4241169"/>
                <a:ext cx="1879874" cy="411651"/>
              </a:xfrm>
              <a:prstGeom prst="rect">
                <a:avLst/>
              </a:prstGeom>
              <a:blipFill rotWithShape="1">
                <a:blip r:embed="rId5"/>
                <a:stretch>
                  <a:fillRect b="-8955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5174" y="4652820"/>
                <a:ext cx="2412007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i="1">
                          <a:latin typeface="Cambria Math"/>
                          <a:ea typeface="Cambria Math"/>
                        </a:rPr>
                        <m:t>←</m:t>
                      </m:r>
                      <m:sSub>
                        <m:sSubPr>
                          <m:ctrlPr>
                            <a:rPr lang="en-MY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MY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MY" sz="2000" b="0" i="0" smtClean="0">
                          <a:latin typeface="Cambria Math"/>
                        </a:rPr>
                        <m:t>Δ</m:t>
                      </m:r>
                      <m:r>
                        <a:rPr lang="en-MY" sz="2000" b="0" i="1" smtClean="0">
                          <a:latin typeface="Cambria Math"/>
                        </a:rPr>
                        <m:t>𝑡</m:t>
                      </m:r>
                      <m:r>
                        <a:rPr lang="en-MY" sz="2000" b="0" i="1" smtClean="0">
                          <a:latin typeface="Cambria Math"/>
                        </a:rPr>
                        <m:t>/2</m:t>
                      </m:r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MY" sz="2000" b="1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74" y="4652820"/>
                <a:ext cx="2412007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3636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0960" y="5027530"/>
                <a:ext cx="3840860" cy="1083182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000" b="0" i="1" smtClean="0">
                          <a:latin typeface="Cambria Math"/>
                        </a:rPr>
                        <m:t>𝜁</m:t>
                      </m:r>
                      <m:r>
                        <a:rPr lang="en-MY" sz="2000" i="1"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MY" sz="2000" i="1" smtClean="0">
                          <a:latin typeface="Cambria Math"/>
                        </a:rPr>
                        <m:t>𝜁</m:t>
                      </m:r>
                      <m:r>
                        <a:rPr lang="en-MY" sz="20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MY" sz="2000" b="0" i="0" smtClean="0">
                              <a:latin typeface="Cambria Math"/>
                            </a:rPr>
                            <m:t>Δ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𝑡</m:t>
                          </m:r>
                        </m:num>
                        <m:den>
                          <m:r>
                            <a:rPr lang="en-MY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𝑄</m:t>
                          </m:r>
                        </m:den>
                      </m:f>
                      <m:d>
                        <m:d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MY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MY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MY" sz="20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MY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MY" sz="20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MY" sz="2000" b="1" i="1" smtClean="0">
                                          <a:latin typeface="Cambria Math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MY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MY" sz="2000" b="0" i="1" smtClean="0">
                              <a:latin typeface="Cambria Math"/>
                            </a:rPr>
                            <m:t>−3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𝑒𝑞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MY" sz="2000" b="1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60" y="5027530"/>
                <a:ext cx="3840860" cy="108318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29790" y="4095377"/>
                <a:ext cx="1893211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i="1">
                          <a:latin typeface="Cambria Math"/>
                          <a:ea typeface="Cambria Math"/>
                        </a:rPr>
                        <m:t>←</m:t>
                      </m:r>
                      <m:sSub>
                        <m:sSubPr>
                          <m:ctrlPr>
                            <a:rPr lang="en-MY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MY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MY" sz="2000" b="0" i="0" smtClean="0">
                          <a:latin typeface="Cambria Math"/>
                        </a:rPr>
                        <m:t>Δ</m:t>
                      </m:r>
                      <m:r>
                        <a:rPr lang="en-MY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MY" sz="2000" b="1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790" y="4095377"/>
                <a:ext cx="1893211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9231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32426" y="4507028"/>
                <a:ext cx="2412007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i="1">
                          <a:latin typeface="Cambria Math"/>
                          <a:ea typeface="Cambria Math"/>
                        </a:rPr>
                        <m:t>←</m:t>
                      </m:r>
                      <m:sSub>
                        <m:sSubPr>
                          <m:ctrlPr>
                            <a:rPr lang="en-MY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MY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MY" sz="2000" b="0" i="0" smtClean="0">
                          <a:latin typeface="Cambria Math"/>
                        </a:rPr>
                        <m:t>Δ</m:t>
                      </m:r>
                      <m:r>
                        <a:rPr lang="en-MY" sz="2000" b="0" i="1" smtClean="0">
                          <a:latin typeface="Cambria Math"/>
                        </a:rPr>
                        <m:t>𝑡</m:t>
                      </m:r>
                      <m:r>
                        <a:rPr lang="en-MY" sz="2000" b="0" i="1" smtClean="0">
                          <a:latin typeface="Cambria Math"/>
                        </a:rPr>
                        <m:t>/2</m:t>
                      </m:r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MY" sz="2000" b="1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426" y="4507028"/>
                <a:ext cx="2412007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3636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2571" y="4886022"/>
                <a:ext cx="3840860" cy="1083182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000" b="0" i="1" smtClean="0">
                          <a:latin typeface="Cambria Math"/>
                        </a:rPr>
                        <m:t>𝜁</m:t>
                      </m:r>
                      <m:r>
                        <a:rPr lang="en-MY" sz="2000" i="1">
                          <a:latin typeface="Cambria Math"/>
                          <a:ea typeface="Cambria Math"/>
                        </a:rPr>
                        <m:t>←</m:t>
                      </m:r>
                      <m:r>
                        <a:rPr lang="en-MY" sz="2000" i="1" smtClean="0">
                          <a:latin typeface="Cambria Math"/>
                        </a:rPr>
                        <m:t>𝜁</m:t>
                      </m:r>
                      <m:r>
                        <a:rPr lang="en-MY" sz="20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MY" sz="2000" b="0" i="0" smtClean="0">
                              <a:latin typeface="Cambria Math"/>
                            </a:rPr>
                            <m:t>Δ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𝑡</m:t>
                          </m:r>
                        </m:num>
                        <m:den>
                          <m:r>
                            <a:rPr lang="en-MY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𝑄</m:t>
                          </m:r>
                        </m:den>
                      </m:f>
                      <m:d>
                        <m:d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MY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MY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MY" sz="20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MY" sz="20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MY" sz="20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MY" sz="2000" b="1" i="1" smtClean="0">
                                          <a:latin typeface="Cambria Math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MY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MY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MY" sz="2000" b="0" i="1" smtClean="0">
                              <a:latin typeface="Cambria Math"/>
                            </a:rPr>
                            <m:t>−3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MY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MY" sz="2000" b="0" i="1" smtClean="0">
                                  <a:latin typeface="Cambria Math"/>
                                </a:rPr>
                                <m:t>𝑒𝑞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MY" sz="2000" b="1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571" y="4886022"/>
                <a:ext cx="3840860" cy="108318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2571" y="5908516"/>
                <a:ext cx="1879874" cy="411651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MY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MY" sz="2000" i="1">
                          <a:latin typeface="Cambria Math"/>
                          <a:ea typeface="Cambria Math"/>
                        </a:rPr>
                        <m:t>←</m:t>
                      </m:r>
                      <m:sSub>
                        <m:sSubPr>
                          <m:ctrlPr>
                            <a:rPr lang="en-MY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MY" sz="2000" b="1" i="1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MY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MY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MY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MY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𝜁</m:t>
                          </m:r>
                          <m:r>
                            <m:rPr>
                              <m:sty m:val="p"/>
                            </m:rPr>
                            <a:rPr lang="en-MY" sz="2000" b="0" i="0" smtClean="0">
                              <a:latin typeface="Cambria Math"/>
                            </a:rPr>
                            <m:t>Δ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MY" sz="2000" b="0" i="1" smtClean="0">
                              <a:latin typeface="Cambria Math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n-MY" sz="2000" b="1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571" y="5908516"/>
                <a:ext cx="1879874" cy="411651"/>
              </a:xfrm>
              <a:prstGeom prst="rect">
                <a:avLst/>
              </a:prstGeom>
              <a:blipFill rotWithShape="1">
                <a:blip r:embed="rId11"/>
                <a:stretch>
                  <a:fillRect b="-7353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lbow Connector 5"/>
          <p:cNvCxnSpPr>
            <a:stCxn id="14" idx="3"/>
            <a:endCxn id="15" idx="1"/>
          </p:cNvCxnSpPr>
          <p:nvPr/>
        </p:nvCxnSpPr>
        <p:spPr>
          <a:xfrm flipV="1">
            <a:off x="4361820" y="4295432"/>
            <a:ext cx="467970" cy="1273689"/>
          </a:xfrm>
          <a:prstGeom prst="bentConnector3">
            <a:avLst/>
          </a:prstGeom>
          <a:ln w="25400">
            <a:headEnd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>
    <a:lnDef>
      <a:spPr>
        <a:ln w="25400">
          <a:headEnd w="med" len="med"/>
          <a:tailEnd type="arrow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>
        <a:solidFill>
          <a:schemeClr val="bg1"/>
        </a:solidFill>
        <a:ln w="28575">
          <a:solidFill>
            <a:srgbClr val="FF0000"/>
          </a:solidFill>
        </a:ln>
        <a:effectLst/>
      </a:spPr>
      <a:bodyPr wrap="square" rtlCol="0">
        <a:spAutoFit/>
      </a:bodyPr>
      <a:lstStyle>
        <a:defPPr algn="ctr">
          <a:defRPr sz="28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4317</TotalTime>
  <Words>1717</Words>
  <Application>Microsoft Office PowerPoint</Application>
  <PresentationFormat>On-screen Show (4:3)</PresentationFormat>
  <Paragraphs>123</Paragraphs>
  <Slides>18</Slides>
  <Notes>18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Waveform</vt:lpstr>
      <vt:lpstr>Optimized numerical simulation of temperature-controlled systems</vt:lpstr>
      <vt:lpstr>1) Introduction</vt:lpstr>
      <vt:lpstr>2) Current work at UWA: Quantum computation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  <vt:lpstr>3) Current work at IMS: MD simulations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 Work &amp; PLANNED HONOURS RESEARCH</dc:title>
  <dc:creator>Potato</dc:creator>
  <cp:lastModifiedBy>Potato</cp:lastModifiedBy>
  <cp:revision>789</cp:revision>
  <dcterms:created xsi:type="dcterms:W3CDTF">2006-08-16T00:00:00Z</dcterms:created>
  <dcterms:modified xsi:type="dcterms:W3CDTF">2014-01-24T10:39:16Z</dcterms:modified>
</cp:coreProperties>
</file>